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2" r:id="rId3"/>
    <p:sldId id="258" r:id="rId4"/>
    <p:sldId id="286" r:id="rId5"/>
    <p:sldId id="257" r:id="rId6"/>
    <p:sldId id="291" r:id="rId7"/>
    <p:sldId id="302" r:id="rId8"/>
    <p:sldId id="303" r:id="rId9"/>
    <p:sldId id="281" r:id="rId10"/>
    <p:sldId id="289" r:id="rId11"/>
    <p:sldId id="290" r:id="rId12"/>
    <p:sldId id="288" r:id="rId13"/>
    <p:sldId id="293" r:id="rId14"/>
    <p:sldId id="295" r:id="rId15"/>
    <p:sldId id="298" r:id="rId16"/>
    <p:sldId id="297" r:id="rId17"/>
    <p:sldId id="299" r:id="rId18"/>
    <p:sldId id="300" r:id="rId19"/>
    <p:sldId id="301" r:id="rId20"/>
    <p:sldId id="268" r:id="rId21"/>
  </p:sldIdLst>
  <p:sldSz cx="18288000" cy="10287000"/>
  <p:notesSz cx="6858000" cy="9144000"/>
  <p:embeddedFontLst>
    <p:embeddedFont>
      <p:font typeface="Montserrat" panose="00000500000000000000" pitchFamily="2" charset="0"/>
      <p:regular r:id="rId22"/>
      <p:bold r:id="rId23"/>
      <p:italic r:id="rId24"/>
      <p:boldItalic r:id="rId25"/>
    </p:embeddedFont>
    <p:embeddedFont>
      <p:font typeface="Montserrat Bold" panose="00000800000000000000" charset="0"/>
      <p:regular r:id="rId26"/>
    </p:embeddedFont>
    <p:embeddedFont>
      <p:font typeface="Montserrat Ultra-Bold" panose="020B0604020202020204" charset="0"/>
      <p:regular r:id="rId27"/>
    </p:embeddedFont>
    <p:embeddedFont>
      <p:font typeface="Open Sans Extra Bold" panose="020B0604020202020204" charset="0"/>
      <p:regular r:id="rId28"/>
    </p:embeddedFont>
    <p:embeddedFont>
      <p:font typeface="Poppins" panose="00000500000000000000" pitchFamily="2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59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59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58324" y="0"/>
            <a:ext cx="11129676" cy="10287000"/>
            <a:chOff x="0" y="0"/>
            <a:chExt cx="14839567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r="18856"/>
            <a:stretch>
              <a:fillRect/>
            </a:stretch>
          </p:blipFill>
          <p:spPr>
            <a:xfrm>
              <a:off x="0" y="0"/>
              <a:ext cx="14839567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-5400000">
            <a:off x="16799708" y="1055075"/>
            <a:ext cx="844062" cy="211015"/>
          </a:xfrm>
          <a:custGeom>
            <a:avLst/>
            <a:gdLst/>
            <a:ahLst/>
            <a:cxnLst/>
            <a:rect l="l" t="t" r="r" b="b"/>
            <a:pathLst>
              <a:path w="844062" h="211015">
                <a:moveTo>
                  <a:pt x="0" y="0"/>
                </a:moveTo>
                <a:lnTo>
                  <a:pt x="844061" y="0"/>
                </a:lnTo>
                <a:lnTo>
                  <a:pt x="844061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699" y="3588871"/>
            <a:ext cx="16087531" cy="1161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29"/>
              </a:lnSpc>
            </a:pPr>
            <a:r>
              <a:rPr lang="en-US" sz="7200" b="1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Hotel Management System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5194238"/>
            <a:ext cx="5099376" cy="1313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DEPI</a:t>
            </a:r>
            <a:r>
              <a:rPr lang="en-US" sz="37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Graduation Project 2024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9175" y="6781732"/>
            <a:ext cx="6394338" cy="952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15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Instructor</a:t>
            </a:r>
            <a:r>
              <a:rPr lang="en-US" sz="3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315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Kerolos</a:t>
            </a:r>
            <a:r>
              <a:rPr lang="en-US" sz="3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Yousef</a:t>
            </a:r>
          </a:p>
          <a:p>
            <a:pPr algn="l">
              <a:lnSpc>
                <a:spcPts val="3812"/>
              </a:lnSpc>
            </a:pPr>
            <a:r>
              <a:rPr lang="en-US" sz="315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DotPy</a:t>
            </a:r>
            <a:r>
              <a:rPr lang="en-US" sz="3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Company </a:t>
            </a:r>
          </a:p>
        </p:txBody>
      </p:sp>
      <p:sp>
        <p:nvSpPr>
          <p:cNvPr id="9" name="AutoShape 9"/>
          <p:cNvSpPr/>
          <p:nvPr/>
        </p:nvSpPr>
        <p:spPr>
          <a:xfrm>
            <a:off x="1028700" y="4865754"/>
            <a:ext cx="2261045" cy="0"/>
          </a:xfrm>
          <a:prstGeom prst="line">
            <a:avLst/>
          </a:prstGeom>
          <a:ln w="1047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8E2937-92A3-7034-617C-15BBE53CF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0" r="17334"/>
          <a:stretch/>
        </p:blipFill>
        <p:spPr bwMode="auto">
          <a:xfrm>
            <a:off x="16163733" y="360482"/>
            <a:ext cx="1904993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وزارة الاتصالات وتكنولوجيا المعلومات-مصر | Cairo">
            <a:extLst>
              <a:ext uri="{FF2B5EF4-FFF2-40B4-BE49-F238E27FC236}">
                <a16:creationId xmlns:a16="http://schemas.microsoft.com/office/drawing/2014/main" id="{25549E18-BEB9-907D-F667-83A72B268D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89" b="25333"/>
          <a:stretch/>
        </p:blipFill>
        <p:spPr bwMode="auto">
          <a:xfrm>
            <a:off x="13787479" y="349063"/>
            <a:ext cx="2143125" cy="1161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FD8546-1FA2-EE10-D21E-FD3DC4B0AA44}"/>
              </a:ext>
            </a:extLst>
          </p:cNvPr>
          <p:cNvSpPr txBox="1"/>
          <p:nvPr/>
        </p:nvSpPr>
        <p:spPr>
          <a:xfrm>
            <a:off x="417109" y="383344"/>
            <a:ext cx="10327091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900"/>
              </a:lnSpc>
              <a:spcBef>
                <a:spcPct val="0"/>
              </a:spcBef>
            </a:pPr>
            <a:r>
              <a:rPr lang="en-US" sz="5900" b="1" dirty="0">
                <a:solidFill>
                  <a:srgbClr val="19598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Step Two (Star Schema)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5DDBEA-5204-9172-C277-4AB158D18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937" y="1485900"/>
            <a:ext cx="10144125" cy="80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31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FD8546-1FA2-EE10-D21E-FD3DC4B0AA44}"/>
              </a:ext>
            </a:extLst>
          </p:cNvPr>
          <p:cNvSpPr txBox="1"/>
          <p:nvPr/>
        </p:nvSpPr>
        <p:spPr>
          <a:xfrm>
            <a:off x="417109" y="383344"/>
            <a:ext cx="10327091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900"/>
              </a:lnSpc>
              <a:spcBef>
                <a:spcPct val="0"/>
              </a:spcBef>
            </a:pPr>
            <a:r>
              <a:rPr lang="en-US" sz="5900" b="1" dirty="0">
                <a:solidFill>
                  <a:srgbClr val="19598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Step Three (ETL)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67A22B-CE77-F8EF-C85B-B557B7B29723}"/>
              </a:ext>
            </a:extLst>
          </p:cNvPr>
          <p:cNvSpPr txBox="1"/>
          <p:nvPr/>
        </p:nvSpPr>
        <p:spPr>
          <a:xfrm>
            <a:off x="417109" y="2019300"/>
            <a:ext cx="15972058" cy="2809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19598D"/>
                </a:solidFill>
                <a:latin typeface="Montserrat"/>
                <a:ea typeface="Montserrat"/>
                <a:cs typeface="Montserrat"/>
                <a:sym typeface="Montserrat"/>
              </a:rPr>
              <a:t>Extract</a:t>
            </a:r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19598D"/>
                </a:solidFill>
                <a:latin typeface="Montserrat"/>
                <a:ea typeface="Montserrat"/>
                <a:cs typeface="Montserrat"/>
                <a:sym typeface="Montserrat"/>
              </a:rPr>
              <a:t>Transform</a:t>
            </a:r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19598D"/>
                </a:solidFill>
                <a:latin typeface="Montserrat"/>
                <a:ea typeface="Montserrat"/>
                <a:cs typeface="Montserrat"/>
                <a:sym typeface="Montserrat"/>
              </a:rPr>
              <a:t>Load</a:t>
            </a:r>
          </a:p>
        </p:txBody>
      </p:sp>
    </p:spTree>
    <p:extLst>
      <p:ext uri="{BB962C8B-B14F-4D97-AF65-F5344CB8AC3E}">
        <p14:creationId xmlns:p14="http://schemas.microsoft.com/office/powerpoint/2010/main" val="3067606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85813" y="-158270"/>
            <a:ext cx="19659626" cy="6857990"/>
          </a:xfrm>
          <a:prstGeom prst="rect">
            <a:avLst/>
          </a:prstGeom>
          <a:solidFill>
            <a:srgbClr val="19598D"/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5126491" y="3659367"/>
            <a:ext cx="8035017" cy="1060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Extract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5169" y="5364480"/>
            <a:ext cx="3954563" cy="920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399" b="1" dirty="0">
                <a:solidFill>
                  <a:srgbClr val="19598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486433" y="5067300"/>
            <a:ext cx="3094794" cy="1543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1" dirty="0">
                <a:solidFill>
                  <a:srgbClr val="19598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ERD  Mapping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78198" y="5561481"/>
            <a:ext cx="3094794" cy="752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1">
                <a:solidFill>
                  <a:srgbClr val="19598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Report</a:t>
            </a:r>
          </a:p>
        </p:txBody>
      </p:sp>
      <p:sp>
        <p:nvSpPr>
          <p:cNvPr id="16" name="Freeform 16"/>
          <p:cNvSpPr/>
          <p:nvPr/>
        </p:nvSpPr>
        <p:spPr>
          <a:xfrm>
            <a:off x="16377677" y="923192"/>
            <a:ext cx="844062" cy="211015"/>
          </a:xfrm>
          <a:custGeom>
            <a:avLst/>
            <a:gdLst/>
            <a:ahLst/>
            <a:cxnLst/>
            <a:rect l="l" t="t" r="r" b="b"/>
            <a:pathLst>
              <a:path w="844062" h="211015">
                <a:moveTo>
                  <a:pt x="0" y="0"/>
                </a:moveTo>
                <a:lnTo>
                  <a:pt x="844062" y="0"/>
                </a:lnTo>
                <a:lnTo>
                  <a:pt x="844062" y="211016"/>
                </a:lnTo>
                <a:lnTo>
                  <a:pt x="0" y="211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10800000">
            <a:off x="1028700" y="923192"/>
            <a:ext cx="844062" cy="211015"/>
          </a:xfrm>
          <a:custGeom>
            <a:avLst/>
            <a:gdLst/>
            <a:ahLst/>
            <a:cxnLst/>
            <a:rect l="l" t="t" r="r" b="b"/>
            <a:pathLst>
              <a:path w="844062" h="211015">
                <a:moveTo>
                  <a:pt x="0" y="0"/>
                </a:moveTo>
                <a:lnTo>
                  <a:pt x="844062" y="0"/>
                </a:lnTo>
                <a:lnTo>
                  <a:pt x="844062" y="211016"/>
                </a:lnTo>
                <a:lnTo>
                  <a:pt x="0" y="211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 rot="23662">
            <a:off x="13861144" y="1014412"/>
            <a:ext cx="2075766" cy="0"/>
          </a:xfrm>
          <a:prstGeom prst="line">
            <a:avLst/>
          </a:prstGeom>
          <a:ln w="28575" cap="rnd">
            <a:solidFill>
              <a:srgbClr val="FFFFFF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 rot="-10776337">
            <a:off x="2313529" y="1014413"/>
            <a:ext cx="2075766" cy="0"/>
          </a:xfrm>
          <a:prstGeom prst="line">
            <a:avLst/>
          </a:prstGeom>
          <a:ln w="28575" cap="rnd">
            <a:solidFill>
              <a:srgbClr val="FFFFFF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>
            <a:off x="-282420" y="9096375"/>
            <a:ext cx="18852841" cy="0"/>
          </a:xfrm>
          <a:prstGeom prst="line">
            <a:avLst/>
          </a:prstGeom>
          <a:ln w="28575" cap="rnd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297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85813" y="-158270"/>
            <a:ext cx="19659626" cy="6857990"/>
          </a:xfrm>
          <a:prstGeom prst="rect">
            <a:avLst/>
          </a:prstGeom>
          <a:solidFill>
            <a:srgbClr val="19598D"/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5126491" y="3659367"/>
            <a:ext cx="8035017" cy="1060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Transform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5169" y="5364480"/>
            <a:ext cx="3954563" cy="920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399" b="1" dirty="0">
                <a:solidFill>
                  <a:srgbClr val="19598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486433" y="5067300"/>
            <a:ext cx="3094794" cy="1543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1" dirty="0">
                <a:solidFill>
                  <a:srgbClr val="19598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ERD  Mapping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78198" y="5561481"/>
            <a:ext cx="3094794" cy="752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1">
                <a:solidFill>
                  <a:srgbClr val="19598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Report</a:t>
            </a:r>
          </a:p>
        </p:txBody>
      </p:sp>
      <p:sp>
        <p:nvSpPr>
          <p:cNvPr id="16" name="Freeform 16"/>
          <p:cNvSpPr/>
          <p:nvPr/>
        </p:nvSpPr>
        <p:spPr>
          <a:xfrm>
            <a:off x="16377677" y="923192"/>
            <a:ext cx="844062" cy="211015"/>
          </a:xfrm>
          <a:custGeom>
            <a:avLst/>
            <a:gdLst/>
            <a:ahLst/>
            <a:cxnLst/>
            <a:rect l="l" t="t" r="r" b="b"/>
            <a:pathLst>
              <a:path w="844062" h="211015">
                <a:moveTo>
                  <a:pt x="0" y="0"/>
                </a:moveTo>
                <a:lnTo>
                  <a:pt x="844062" y="0"/>
                </a:lnTo>
                <a:lnTo>
                  <a:pt x="844062" y="211016"/>
                </a:lnTo>
                <a:lnTo>
                  <a:pt x="0" y="211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10800000">
            <a:off x="1028700" y="923192"/>
            <a:ext cx="844062" cy="211015"/>
          </a:xfrm>
          <a:custGeom>
            <a:avLst/>
            <a:gdLst/>
            <a:ahLst/>
            <a:cxnLst/>
            <a:rect l="l" t="t" r="r" b="b"/>
            <a:pathLst>
              <a:path w="844062" h="211015">
                <a:moveTo>
                  <a:pt x="0" y="0"/>
                </a:moveTo>
                <a:lnTo>
                  <a:pt x="844062" y="0"/>
                </a:lnTo>
                <a:lnTo>
                  <a:pt x="844062" y="211016"/>
                </a:lnTo>
                <a:lnTo>
                  <a:pt x="0" y="211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 rot="23662">
            <a:off x="13861144" y="1014412"/>
            <a:ext cx="2075766" cy="0"/>
          </a:xfrm>
          <a:prstGeom prst="line">
            <a:avLst/>
          </a:prstGeom>
          <a:ln w="28575" cap="rnd">
            <a:solidFill>
              <a:srgbClr val="FFFFFF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 rot="-10776337">
            <a:off x="2313529" y="1014413"/>
            <a:ext cx="2075766" cy="0"/>
          </a:xfrm>
          <a:prstGeom prst="line">
            <a:avLst/>
          </a:prstGeom>
          <a:ln w="28575" cap="rnd">
            <a:solidFill>
              <a:srgbClr val="FFFFFF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>
            <a:off x="-282420" y="9096375"/>
            <a:ext cx="18852841" cy="0"/>
          </a:xfrm>
          <a:prstGeom prst="line">
            <a:avLst/>
          </a:prstGeom>
          <a:ln w="28575" cap="rnd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113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85813" y="-158270"/>
            <a:ext cx="19659626" cy="6857990"/>
          </a:xfrm>
          <a:prstGeom prst="rect">
            <a:avLst/>
          </a:prstGeom>
          <a:solidFill>
            <a:srgbClr val="19598D"/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5126491" y="3659367"/>
            <a:ext cx="8035017" cy="1060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Load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5169" y="5364480"/>
            <a:ext cx="3954563" cy="920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399" b="1" dirty="0">
                <a:solidFill>
                  <a:srgbClr val="19598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486433" y="5067300"/>
            <a:ext cx="3094794" cy="1543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1" dirty="0">
                <a:solidFill>
                  <a:srgbClr val="19598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ERD  Mapping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78198" y="5561481"/>
            <a:ext cx="3094794" cy="752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1">
                <a:solidFill>
                  <a:srgbClr val="19598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Report</a:t>
            </a:r>
          </a:p>
        </p:txBody>
      </p:sp>
      <p:sp>
        <p:nvSpPr>
          <p:cNvPr id="16" name="Freeform 16"/>
          <p:cNvSpPr/>
          <p:nvPr/>
        </p:nvSpPr>
        <p:spPr>
          <a:xfrm>
            <a:off x="16377677" y="923192"/>
            <a:ext cx="844062" cy="211015"/>
          </a:xfrm>
          <a:custGeom>
            <a:avLst/>
            <a:gdLst/>
            <a:ahLst/>
            <a:cxnLst/>
            <a:rect l="l" t="t" r="r" b="b"/>
            <a:pathLst>
              <a:path w="844062" h="211015">
                <a:moveTo>
                  <a:pt x="0" y="0"/>
                </a:moveTo>
                <a:lnTo>
                  <a:pt x="844062" y="0"/>
                </a:lnTo>
                <a:lnTo>
                  <a:pt x="844062" y="211016"/>
                </a:lnTo>
                <a:lnTo>
                  <a:pt x="0" y="211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10800000">
            <a:off x="1028700" y="923192"/>
            <a:ext cx="844062" cy="211015"/>
          </a:xfrm>
          <a:custGeom>
            <a:avLst/>
            <a:gdLst/>
            <a:ahLst/>
            <a:cxnLst/>
            <a:rect l="l" t="t" r="r" b="b"/>
            <a:pathLst>
              <a:path w="844062" h="211015">
                <a:moveTo>
                  <a:pt x="0" y="0"/>
                </a:moveTo>
                <a:lnTo>
                  <a:pt x="844062" y="0"/>
                </a:lnTo>
                <a:lnTo>
                  <a:pt x="844062" y="211016"/>
                </a:lnTo>
                <a:lnTo>
                  <a:pt x="0" y="211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 rot="23662">
            <a:off x="13861144" y="1014412"/>
            <a:ext cx="2075766" cy="0"/>
          </a:xfrm>
          <a:prstGeom prst="line">
            <a:avLst/>
          </a:prstGeom>
          <a:ln w="28575" cap="rnd">
            <a:solidFill>
              <a:srgbClr val="FFFFFF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 rot="-10776337">
            <a:off x="2313529" y="1014413"/>
            <a:ext cx="2075766" cy="0"/>
          </a:xfrm>
          <a:prstGeom prst="line">
            <a:avLst/>
          </a:prstGeom>
          <a:ln w="28575" cap="rnd">
            <a:solidFill>
              <a:srgbClr val="FFFFFF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>
            <a:off x="-282420" y="9096375"/>
            <a:ext cx="18852841" cy="0"/>
          </a:xfrm>
          <a:prstGeom prst="line">
            <a:avLst/>
          </a:prstGeom>
          <a:ln w="28575" cap="rnd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14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8990215" y="810330"/>
            <a:ext cx="8541900" cy="8666340"/>
          </a:xfrm>
          <a:custGeom>
            <a:avLst/>
            <a:gdLst/>
            <a:ahLst/>
            <a:cxnLst/>
            <a:rect l="l" t="t" r="r" b="b"/>
            <a:pathLst>
              <a:path w="8541900" h="8666340">
                <a:moveTo>
                  <a:pt x="0" y="0"/>
                </a:moveTo>
                <a:lnTo>
                  <a:pt x="8541901" y="0"/>
                </a:lnTo>
                <a:lnTo>
                  <a:pt x="8541901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2832861" y="810330"/>
            <a:ext cx="8541900" cy="8666340"/>
          </a:xfrm>
          <a:custGeom>
            <a:avLst/>
            <a:gdLst/>
            <a:ahLst/>
            <a:cxnLst/>
            <a:rect l="l" t="t" r="r" b="b"/>
            <a:pathLst>
              <a:path w="8541900" h="8666340">
                <a:moveTo>
                  <a:pt x="0" y="0"/>
                </a:moveTo>
                <a:lnTo>
                  <a:pt x="8541900" y="0"/>
                </a:lnTo>
                <a:lnTo>
                  <a:pt x="8541900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061529" y="2937389"/>
            <a:ext cx="12164941" cy="4412223"/>
            <a:chOff x="0" y="0"/>
            <a:chExt cx="3203935" cy="11620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03935" cy="1162067"/>
            </a:xfrm>
            <a:custGeom>
              <a:avLst/>
              <a:gdLst/>
              <a:ahLst/>
              <a:cxnLst/>
              <a:rect l="l" t="t" r="r" b="b"/>
              <a:pathLst>
                <a:path w="3203935" h="1162067">
                  <a:moveTo>
                    <a:pt x="0" y="0"/>
                  </a:moveTo>
                  <a:lnTo>
                    <a:pt x="3203935" y="0"/>
                  </a:lnTo>
                  <a:lnTo>
                    <a:pt x="3203935" y="1162067"/>
                  </a:lnTo>
                  <a:lnTo>
                    <a:pt x="0" y="1162067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203935" cy="12001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332774" y="3983180"/>
            <a:ext cx="11622449" cy="2042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56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FFFFFF"/>
                </a:solidFill>
                <a:latin typeface="Montserrat Ultra-Bold"/>
                <a:sym typeface="Open Sans Extra Bold"/>
              </a:rPr>
              <a:t>Visualization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1F0E10-92AC-854D-E366-3FDF6CAE8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876" y="1800116"/>
            <a:ext cx="13506248" cy="66867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D461FF-1284-5681-2E00-B079F01022F7}"/>
              </a:ext>
            </a:extLst>
          </p:cNvPr>
          <p:cNvSpPr txBox="1"/>
          <p:nvPr/>
        </p:nvSpPr>
        <p:spPr>
          <a:xfrm>
            <a:off x="417109" y="383344"/>
            <a:ext cx="10327091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900"/>
              </a:lnSpc>
              <a:spcBef>
                <a:spcPct val="0"/>
              </a:spcBef>
            </a:pPr>
            <a:r>
              <a:rPr lang="en-US" sz="5900" b="1" dirty="0">
                <a:solidFill>
                  <a:srgbClr val="19598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Hotel</a:t>
            </a:r>
            <a:r>
              <a:rPr lang="ar-EG" sz="5900" b="1" dirty="0">
                <a:solidFill>
                  <a:srgbClr val="19598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</a:t>
            </a:r>
            <a:r>
              <a:rPr lang="en-US" sz="5900" b="1" dirty="0">
                <a:solidFill>
                  <a:srgbClr val="19598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1662752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E8AF2D-29FA-0F33-F5D1-7040DD28E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781" y="1781052"/>
            <a:ext cx="11978438" cy="67248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AECEFC-A356-9031-F75B-3ACCDA83B225}"/>
              </a:ext>
            </a:extLst>
          </p:cNvPr>
          <p:cNvSpPr txBox="1"/>
          <p:nvPr/>
        </p:nvSpPr>
        <p:spPr>
          <a:xfrm>
            <a:off x="417109" y="383344"/>
            <a:ext cx="10327091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900"/>
              </a:lnSpc>
              <a:spcBef>
                <a:spcPct val="0"/>
              </a:spcBef>
            </a:pPr>
            <a:r>
              <a:rPr lang="en-US" sz="5900" b="1" dirty="0" err="1">
                <a:solidFill>
                  <a:srgbClr val="19598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Paymant</a:t>
            </a:r>
            <a:r>
              <a:rPr lang="ar-EG" sz="5900" b="1" dirty="0">
                <a:solidFill>
                  <a:srgbClr val="19598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</a:t>
            </a:r>
            <a:r>
              <a:rPr lang="en-US" sz="5900" b="1" dirty="0">
                <a:solidFill>
                  <a:srgbClr val="19598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3466241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1C578A-4854-5907-5E64-52944821F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088" y="1828800"/>
            <a:ext cx="13489824" cy="662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754004-F7BA-9737-D571-829D7CFB3ED1}"/>
              </a:ext>
            </a:extLst>
          </p:cNvPr>
          <p:cNvSpPr txBox="1"/>
          <p:nvPr/>
        </p:nvSpPr>
        <p:spPr>
          <a:xfrm>
            <a:off x="417109" y="383344"/>
            <a:ext cx="10327091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900"/>
              </a:lnSpc>
              <a:spcBef>
                <a:spcPct val="0"/>
              </a:spcBef>
            </a:pPr>
            <a:r>
              <a:rPr lang="en-US" sz="5900" b="1" dirty="0">
                <a:solidFill>
                  <a:srgbClr val="19598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Booking Dashboard</a:t>
            </a:r>
          </a:p>
        </p:txBody>
      </p:sp>
    </p:spTree>
    <p:extLst>
      <p:ext uri="{BB962C8B-B14F-4D97-AF65-F5344CB8AC3E}">
        <p14:creationId xmlns:p14="http://schemas.microsoft.com/office/powerpoint/2010/main" val="184334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E66B64-C76F-09E4-B699-653483A12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513" y="1443867"/>
            <a:ext cx="13212973" cy="73992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435FAE-78B9-2578-34FF-7E68E0FC13C1}"/>
              </a:ext>
            </a:extLst>
          </p:cNvPr>
          <p:cNvSpPr txBox="1"/>
          <p:nvPr/>
        </p:nvSpPr>
        <p:spPr>
          <a:xfrm>
            <a:off x="417109" y="383344"/>
            <a:ext cx="10327091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900"/>
              </a:lnSpc>
              <a:spcBef>
                <a:spcPct val="0"/>
              </a:spcBef>
            </a:pPr>
            <a:r>
              <a:rPr lang="en-US" sz="5900" b="1" dirty="0">
                <a:solidFill>
                  <a:srgbClr val="19598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Staff Salaries</a:t>
            </a:r>
            <a:r>
              <a:rPr lang="ar-EG" sz="5900" b="1" dirty="0">
                <a:solidFill>
                  <a:srgbClr val="19598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</a:t>
            </a:r>
            <a:r>
              <a:rPr lang="en-US" sz="5900" b="1" dirty="0">
                <a:solidFill>
                  <a:srgbClr val="19598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3438333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7916D-8A7F-1D77-89B5-25A47C9A7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40EA8DD-F4AE-8966-F4C8-F9382C1BBD21}"/>
              </a:ext>
            </a:extLst>
          </p:cNvPr>
          <p:cNvSpPr/>
          <p:nvPr/>
        </p:nvSpPr>
        <p:spPr>
          <a:xfrm>
            <a:off x="-685813" y="-158270"/>
            <a:ext cx="19659626" cy="6857990"/>
          </a:xfrm>
          <a:prstGeom prst="rect">
            <a:avLst/>
          </a:prstGeom>
          <a:solidFill>
            <a:srgbClr val="19598D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320043BF-6B23-3167-5E4D-4AFA504007FF}"/>
              </a:ext>
            </a:extLst>
          </p:cNvPr>
          <p:cNvSpPr/>
          <p:nvPr/>
        </p:nvSpPr>
        <p:spPr>
          <a:xfrm>
            <a:off x="7543800" y="2505126"/>
            <a:ext cx="3362451" cy="6367579"/>
          </a:xfrm>
          <a:prstGeom prst="rect">
            <a:avLst/>
          </a:prstGeom>
          <a:solidFill>
            <a:srgbClr val="000000">
              <a:alpha val="33725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CEF5220B-5D8E-EEAB-95AC-53903EAD7459}"/>
              </a:ext>
            </a:extLst>
          </p:cNvPr>
          <p:cNvSpPr/>
          <p:nvPr/>
        </p:nvSpPr>
        <p:spPr>
          <a:xfrm>
            <a:off x="11189161" y="2519414"/>
            <a:ext cx="3362451" cy="6358383"/>
          </a:xfrm>
          <a:prstGeom prst="rect">
            <a:avLst/>
          </a:prstGeom>
          <a:solidFill>
            <a:srgbClr val="000000">
              <a:alpha val="33725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4E4D7630-A8A8-DE86-66BB-113423C59F58}"/>
              </a:ext>
            </a:extLst>
          </p:cNvPr>
          <p:cNvSpPr/>
          <p:nvPr/>
        </p:nvSpPr>
        <p:spPr>
          <a:xfrm>
            <a:off x="304800" y="2505126"/>
            <a:ext cx="3362451" cy="6367579"/>
          </a:xfrm>
          <a:prstGeom prst="rect">
            <a:avLst/>
          </a:prstGeom>
          <a:solidFill>
            <a:srgbClr val="000000">
              <a:alpha val="33725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4ACAEEE7-A7C6-C4FF-33C0-E37BD9E5B7E0}"/>
              </a:ext>
            </a:extLst>
          </p:cNvPr>
          <p:cNvSpPr/>
          <p:nvPr/>
        </p:nvSpPr>
        <p:spPr>
          <a:xfrm>
            <a:off x="3886200" y="2505126"/>
            <a:ext cx="3362451" cy="6396125"/>
          </a:xfrm>
          <a:prstGeom prst="rect">
            <a:avLst/>
          </a:prstGeom>
          <a:solidFill>
            <a:srgbClr val="000000">
              <a:alpha val="33725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8F18B0C2-D7E4-29BE-2D30-DA81F42AFDD8}"/>
              </a:ext>
            </a:extLst>
          </p:cNvPr>
          <p:cNvSpPr/>
          <p:nvPr/>
        </p:nvSpPr>
        <p:spPr>
          <a:xfrm>
            <a:off x="7405021" y="2229957"/>
            <a:ext cx="3362451" cy="6514257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935BBDD2-53A3-C6C0-F8A1-EA3DE7E54CE4}"/>
              </a:ext>
            </a:extLst>
          </p:cNvPr>
          <p:cNvSpPr/>
          <p:nvPr/>
        </p:nvSpPr>
        <p:spPr>
          <a:xfrm>
            <a:off x="10986422" y="2229957"/>
            <a:ext cx="3362451" cy="6514257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2C0AA6FD-7332-D614-FFC2-F6F169464D17}"/>
              </a:ext>
            </a:extLst>
          </p:cNvPr>
          <p:cNvSpPr/>
          <p:nvPr/>
        </p:nvSpPr>
        <p:spPr>
          <a:xfrm>
            <a:off x="166022" y="2229957"/>
            <a:ext cx="3362451" cy="6514257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E2AC686E-CD2E-47DC-3628-5CB054F9A3C4}"/>
              </a:ext>
            </a:extLst>
          </p:cNvPr>
          <p:cNvSpPr/>
          <p:nvPr/>
        </p:nvSpPr>
        <p:spPr>
          <a:xfrm>
            <a:off x="3723313" y="2229957"/>
            <a:ext cx="3362451" cy="6514257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DF87CF73-A0A0-B2E8-8ABB-C7DCBEFA4226}"/>
              </a:ext>
            </a:extLst>
          </p:cNvPr>
          <p:cNvSpPr txBox="1"/>
          <p:nvPr/>
        </p:nvSpPr>
        <p:spPr>
          <a:xfrm>
            <a:off x="4233621" y="660467"/>
            <a:ext cx="9529240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Team and Roles 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F143807A-4528-08B5-79F5-3BDEC71D000E}"/>
              </a:ext>
            </a:extLst>
          </p:cNvPr>
          <p:cNvSpPr/>
          <p:nvPr/>
        </p:nvSpPr>
        <p:spPr>
          <a:xfrm>
            <a:off x="16377677" y="923192"/>
            <a:ext cx="844062" cy="211015"/>
          </a:xfrm>
          <a:custGeom>
            <a:avLst/>
            <a:gdLst/>
            <a:ahLst/>
            <a:cxnLst/>
            <a:rect l="l" t="t" r="r" b="b"/>
            <a:pathLst>
              <a:path w="844062" h="211015">
                <a:moveTo>
                  <a:pt x="0" y="0"/>
                </a:moveTo>
                <a:lnTo>
                  <a:pt x="844062" y="0"/>
                </a:lnTo>
                <a:lnTo>
                  <a:pt x="844062" y="211016"/>
                </a:lnTo>
                <a:lnTo>
                  <a:pt x="0" y="211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395ACA07-5651-3140-71B1-9D1E898B7D83}"/>
              </a:ext>
            </a:extLst>
          </p:cNvPr>
          <p:cNvSpPr/>
          <p:nvPr/>
        </p:nvSpPr>
        <p:spPr>
          <a:xfrm rot="-10800000">
            <a:off x="1028700" y="923192"/>
            <a:ext cx="844062" cy="211015"/>
          </a:xfrm>
          <a:custGeom>
            <a:avLst/>
            <a:gdLst/>
            <a:ahLst/>
            <a:cxnLst/>
            <a:rect l="l" t="t" r="r" b="b"/>
            <a:pathLst>
              <a:path w="844062" h="211015">
                <a:moveTo>
                  <a:pt x="0" y="0"/>
                </a:moveTo>
                <a:lnTo>
                  <a:pt x="844062" y="0"/>
                </a:lnTo>
                <a:lnTo>
                  <a:pt x="844062" y="211016"/>
                </a:lnTo>
                <a:lnTo>
                  <a:pt x="0" y="211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AutoShape 18">
            <a:extLst>
              <a:ext uri="{FF2B5EF4-FFF2-40B4-BE49-F238E27FC236}">
                <a16:creationId xmlns:a16="http://schemas.microsoft.com/office/drawing/2014/main" id="{E250DC3A-42A0-D3F0-3E9A-9C31D05D4643}"/>
              </a:ext>
            </a:extLst>
          </p:cNvPr>
          <p:cNvSpPr/>
          <p:nvPr/>
        </p:nvSpPr>
        <p:spPr>
          <a:xfrm rot="23662">
            <a:off x="13861144" y="1014412"/>
            <a:ext cx="2075766" cy="0"/>
          </a:xfrm>
          <a:prstGeom prst="line">
            <a:avLst/>
          </a:prstGeom>
          <a:ln w="28575" cap="rnd">
            <a:solidFill>
              <a:srgbClr val="FFFFFF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>
            <a:extLst>
              <a:ext uri="{FF2B5EF4-FFF2-40B4-BE49-F238E27FC236}">
                <a16:creationId xmlns:a16="http://schemas.microsoft.com/office/drawing/2014/main" id="{E951F19B-C3E4-7D3E-CA6D-4EC80D3B6D3A}"/>
              </a:ext>
            </a:extLst>
          </p:cNvPr>
          <p:cNvSpPr/>
          <p:nvPr/>
        </p:nvSpPr>
        <p:spPr>
          <a:xfrm rot="-10776337">
            <a:off x="2313529" y="1014413"/>
            <a:ext cx="2075766" cy="0"/>
          </a:xfrm>
          <a:prstGeom prst="line">
            <a:avLst/>
          </a:prstGeom>
          <a:ln w="28575" cap="rnd">
            <a:solidFill>
              <a:srgbClr val="FFFFFF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>
            <a:extLst>
              <a:ext uri="{FF2B5EF4-FFF2-40B4-BE49-F238E27FC236}">
                <a16:creationId xmlns:a16="http://schemas.microsoft.com/office/drawing/2014/main" id="{498E6404-2308-A758-654A-138E8E1282D7}"/>
              </a:ext>
            </a:extLst>
          </p:cNvPr>
          <p:cNvSpPr/>
          <p:nvPr/>
        </p:nvSpPr>
        <p:spPr>
          <a:xfrm>
            <a:off x="-282420" y="9096375"/>
            <a:ext cx="18852841" cy="0"/>
          </a:xfrm>
          <a:prstGeom prst="line">
            <a:avLst/>
          </a:prstGeom>
          <a:ln w="28575" cap="rnd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4111F9FE-BF35-CC0A-E0F3-4C4A64351B6B}"/>
              </a:ext>
            </a:extLst>
          </p:cNvPr>
          <p:cNvSpPr txBox="1"/>
          <p:nvPr/>
        </p:nvSpPr>
        <p:spPr>
          <a:xfrm>
            <a:off x="10736828" y="6155152"/>
            <a:ext cx="3867146" cy="1654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  <a:spcBef>
                <a:spcPct val="0"/>
              </a:spcBef>
            </a:pPr>
            <a:r>
              <a:rPr lang="en-US" sz="3600" b="1" dirty="0" err="1">
                <a:solidFill>
                  <a:srgbClr val="19598D"/>
                </a:solidFill>
                <a:latin typeface="Montserrat Bold" panose="020B0604020202020204" charset="0"/>
                <a:ea typeface="Montserrat Semi-Bold"/>
                <a:cs typeface="Montserrat Semi-Bold"/>
                <a:sym typeface="Montserrat Semi-Bold"/>
              </a:rPr>
              <a:t>Zeyad</a:t>
            </a:r>
            <a:r>
              <a:rPr lang="en-US" sz="3600" b="1" dirty="0">
                <a:solidFill>
                  <a:srgbClr val="19598D"/>
                </a:solidFill>
                <a:latin typeface="Montserrat Bold" panose="020B0604020202020204" charset="0"/>
                <a:ea typeface="Montserrat Semi-Bold"/>
                <a:cs typeface="Montserrat Semi-Bold"/>
                <a:sym typeface="Montserrat Semi-Bold"/>
              </a:rPr>
              <a:t> Abdelaziz </a:t>
            </a:r>
          </a:p>
          <a:p>
            <a:pPr algn="ctr">
              <a:lnSpc>
                <a:spcPts val="4299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19598D"/>
                </a:solidFill>
                <a:latin typeface="Montserrat Bold" panose="020B0604020202020204" charset="0"/>
                <a:ea typeface="Montserrat Semi-Bold"/>
                <a:cs typeface="Montserrat Semi-Bold"/>
                <a:sym typeface="Montserrat Semi-Bold"/>
              </a:rPr>
              <a:t> </a:t>
            </a:r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B2B86975-8C46-5BCC-F2C9-44A098DBB28C}"/>
              </a:ext>
            </a:extLst>
          </p:cNvPr>
          <p:cNvSpPr txBox="1"/>
          <p:nvPr/>
        </p:nvSpPr>
        <p:spPr>
          <a:xfrm>
            <a:off x="7129037" y="6215079"/>
            <a:ext cx="4017767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  <a:spcBef>
                <a:spcPct val="0"/>
              </a:spcBef>
            </a:pPr>
            <a:r>
              <a:rPr lang="en-US" sz="4299" b="1" dirty="0" err="1">
                <a:solidFill>
                  <a:srgbClr val="19598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Adham</a:t>
            </a:r>
            <a:r>
              <a:rPr lang="en-US" sz="4299" b="1" dirty="0">
                <a:solidFill>
                  <a:srgbClr val="19598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Osama</a:t>
            </a:r>
          </a:p>
        </p:txBody>
      </p:sp>
      <p:sp>
        <p:nvSpPr>
          <p:cNvPr id="25" name="TextBox 11">
            <a:extLst>
              <a:ext uri="{FF2B5EF4-FFF2-40B4-BE49-F238E27FC236}">
                <a16:creationId xmlns:a16="http://schemas.microsoft.com/office/drawing/2014/main" id="{354F905E-BA20-F61B-43C1-3B5458A0C484}"/>
              </a:ext>
            </a:extLst>
          </p:cNvPr>
          <p:cNvSpPr txBox="1"/>
          <p:nvPr/>
        </p:nvSpPr>
        <p:spPr>
          <a:xfrm>
            <a:off x="3029986" y="6248683"/>
            <a:ext cx="4818614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  <a:spcBef>
                <a:spcPct val="0"/>
              </a:spcBef>
            </a:pPr>
            <a:r>
              <a:rPr lang="en-US" sz="4299" b="1" dirty="0" err="1">
                <a:solidFill>
                  <a:srgbClr val="19598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Asem</a:t>
            </a:r>
            <a:endParaRPr lang="en-US" sz="4299" b="1" dirty="0">
              <a:solidFill>
                <a:srgbClr val="19598D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4299"/>
              </a:lnSpc>
              <a:spcBef>
                <a:spcPct val="0"/>
              </a:spcBef>
            </a:pPr>
            <a:r>
              <a:rPr lang="en-US" sz="4299" b="1" dirty="0">
                <a:solidFill>
                  <a:srgbClr val="19598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Emad</a:t>
            </a:r>
          </a:p>
        </p:txBody>
      </p:sp>
      <p:sp>
        <p:nvSpPr>
          <p:cNvPr id="26" name="TextBox 12">
            <a:extLst>
              <a:ext uri="{FF2B5EF4-FFF2-40B4-BE49-F238E27FC236}">
                <a16:creationId xmlns:a16="http://schemas.microsoft.com/office/drawing/2014/main" id="{DE5C6AC3-1778-6FE7-2BBB-655B4BD02912}"/>
              </a:ext>
            </a:extLst>
          </p:cNvPr>
          <p:cNvSpPr txBox="1"/>
          <p:nvPr/>
        </p:nvSpPr>
        <p:spPr>
          <a:xfrm>
            <a:off x="-536545" y="6156905"/>
            <a:ext cx="4818614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19598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Ahmed </a:t>
            </a:r>
          </a:p>
          <a:p>
            <a:pPr algn="ctr">
              <a:lnSpc>
                <a:spcPts val="4299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19598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Ayman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CDEA46-9539-0A94-1941-261BCC298FB4}"/>
              </a:ext>
            </a:extLst>
          </p:cNvPr>
          <p:cNvSpPr txBox="1"/>
          <p:nvPr/>
        </p:nvSpPr>
        <p:spPr>
          <a:xfrm>
            <a:off x="406776" y="7347991"/>
            <a:ext cx="34080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Database Creation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Power BI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45F85C-333A-4870-6B8B-FD59538CCD8C}"/>
              </a:ext>
            </a:extLst>
          </p:cNvPr>
          <p:cNvSpPr txBox="1"/>
          <p:nvPr/>
        </p:nvSpPr>
        <p:spPr>
          <a:xfrm>
            <a:off x="4127818" y="7347991"/>
            <a:ext cx="2675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ETL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54652D-57F7-BAEA-1190-192F4BF223B2}"/>
              </a:ext>
            </a:extLst>
          </p:cNvPr>
          <p:cNvSpPr txBox="1"/>
          <p:nvPr/>
        </p:nvSpPr>
        <p:spPr>
          <a:xfrm>
            <a:off x="11379084" y="7317945"/>
            <a:ext cx="2645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ETL</a:t>
            </a: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ED98B248-BB67-5441-6B73-FE80B7864E51}"/>
              </a:ext>
            </a:extLst>
          </p:cNvPr>
          <p:cNvSpPr/>
          <p:nvPr/>
        </p:nvSpPr>
        <p:spPr>
          <a:xfrm>
            <a:off x="14864604" y="2519414"/>
            <a:ext cx="3362451" cy="6336649"/>
          </a:xfrm>
          <a:prstGeom prst="rect">
            <a:avLst/>
          </a:prstGeom>
          <a:solidFill>
            <a:srgbClr val="000000">
              <a:alpha val="33725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DC22B98A-9694-518E-87F8-E4BD3D14DAD9}"/>
              </a:ext>
            </a:extLst>
          </p:cNvPr>
          <p:cNvSpPr/>
          <p:nvPr/>
        </p:nvSpPr>
        <p:spPr>
          <a:xfrm>
            <a:off x="14734289" y="2243596"/>
            <a:ext cx="3362451" cy="6514257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27" name="TextBox 13">
            <a:extLst>
              <a:ext uri="{FF2B5EF4-FFF2-40B4-BE49-F238E27FC236}">
                <a16:creationId xmlns:a16="http://schemas.microsoft.com/office/drawing/2014/main" id="{FF651331-2DA9-891E-1810-94C6E4D0B97C}"/>
              </a:ext>
            </a:extLst>
          </p:cNvPr>
          <p:cNvSpPr txBox="1"/>
          <p:nvPr/>
        </p:nvSpPr>
        <p:spPr>
          <a:xfrm>
            <a:off x="14005201" y="6155152"/>
            <a:ext cx="4818614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  <a:spcBef>
                <a:spcPct val="0"/>
              </a:spcBef>
            </a:pPr>
            <a:r>
              <a:rPr lang="en-US" sz="4299" b="1" dirty="0">
                <a:solidFill>
                  <a:srgbClr val="19598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Abdallah Mohamed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B6FBDFD-BE0E-6AD9-211F-3566C3B7C13E}"/>
              </a:ext>
            </a:extLst>
          </p:cNvPr>
          <p:cNvSpPr txBox="1"/>
          <p:nvPr/>
        </p:nvSpPr>
        <p:spPr>
          <a:xfrm>
            <a:off x="15008572" y="7223105"/>
            <a:ext cx="2455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ETL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E8A861-8DCF-A496-5144-D42CDA2A9DFB}"/>
              </a:ext>
            </a:extLst>
          </p:cNvPr>
          <p:cNvSpPr txBox="1"/>
          <p:nvPr/>
        </p:nvSpPr>
        <p:spPr>
          <a:xfrm>
            <a:off x="7779731" y="7317945"/>
            <a:ext cx="2675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ETL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EFA7ECA-863A-B7E5-58AC-001E7E22FC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" t="28140" r="3537" b="27150"/>
          <a:stretch/>
        </p:blipFill>
        <p:spPr>
          <a:xfrm>
            <a:off x="11125201" y="2750363"/>
            <a:ext cx="3086933" cy="30223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86465A5-FF0E-37A9-5B73-D3CF9BC0AA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3558" y="2750362"/>
            <a:ext cx="3173497" cy="302237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C5057EB-1656-120C-2F43-B894AC05551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691" y="3031618"/>
            <a:ext cx="3117830" cy="22058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D19119-2F15-FA2C-7D18-71660E6A46D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855" y="2575650"/>
            <a:ext cx="3117829" cy="311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7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34204" y="4185424"/>
            <a:ext cx="8819592" cy="1771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510"/>
              </a:lnSpc>
              <a:spcBef>
                <a:spcPct val="0"/>
              </a:spcBef>
            </a:pPr>
            <a:r>
              <a:rPr lang="en-US" sz="10364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THANK YOU!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398912" y="0"/>
            <a:ext cx="5889088" cy="756959"/>
            <a:chOff x="0" y="0"/>
            <a:chExt cx="1551036" cy="199364"/>
          </a:xfrm>
          <a:solidFill>
            <a:srgbClr val="19598D"/>
          </a:solidFill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398912" y="9530041"/>
            <a:ext cx="5889088" cy="756959"/>
            <a:chOff x="0" y="0"/>
            <a:chExt cx="1551036" cy="199364"/>
          </a:xfrm>
          <a:solidFill>
            <a:srgbClr val="19598D"/>
          </a:solidFill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-4925441" y="3609788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85813" y="-158270"/>
            <a:ext cx="19659626" cy="6857990"/>
          </a:xfrm>
          <a:prstGeom prst="rect">
            <a:avLst/>
          </a:prstGeom>
          <a:solidFill>
            <a:srgbClr val="19598D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9640829" y="4185866"/>
            <a:ext cx="3569582" cy="4231220"/>
          </a:xfrm>
          <a:prstGeom prst="rect">
            <a:avLst/>
          </a:prstGeom>
          <a:solidFill>
            <a:srgbClr val="000000">
              <a:alpha val="33725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3861168" y="4185866"/>
            <a:ext cx="3569582" cy="4231220"/>
          </a:xfrm>
          <a:prstGeom prst="rect">
            <a:avLst/>
          </a:prstGeom>
          <a:solidFill>
            <a:srgbClr val="000000">
              <a:alpha val="33725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200150" y="4185866"/>
            <a:ext cx="3569582" cy="4231220"/>
          </a:xfrm>
          <a:prstGeom prst="rect">
            <a:avLst/>
          </a:prstGeom>
          <a:solidFill>
            <a:srgbClr val="000000">
              <a:alpha val="33725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5420489" y="4185866"/>
            <a:ext cx="3569582" cy="4231220"/>
          </a:xfrm>
          <a:prstGeom prst="rect">
            <a:avLst/>
          </a:prstGeom>
          <a:solidFill>
            <a:srgbClr val="000000">
              <a:alpha val="33725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9469379" y="4023941"/>
            <a:ext cx="3569582" cy="4220278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13689718" y="4023941"/>
            <a:ext cx="3569582" cy="4220278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>
            <a:off x="1028700" y="4023941"/>
            <a:ext cx="3569582" cy="4220278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>
            <a:off x="5249039" y="4023941"/>
            <a:ext cx="3569582" cy="4220278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5126492" y="1562833"/>
            <a:ext cx="8035017" cy="1060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  <a:spcBef>
                <a:spcPct val="0"/>
              </a:spcBef>
            </a:pPr>
            <a:r>
              <a:rPr lang="en-US" sz="8000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Agenda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5170" y="5364480"/>
            <a:ext cx="3783112" cy="857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4000" b="1" dirty="0">
                <a:solidFill>
                  <a:srgbClr val="19598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Overview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020073" y="5470256"/>
            <a:ext cx="4027514" cy="748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000" b="1" dirty="0">
                <a:solidFill>
                  <a:srgbClr val="19598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KPIs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78198" y="5561481"/>
            <a:ext cx="3094794" cy="1556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000" b="1" dirty="0">
                <a:solidFill>
                  <a:srgbClr val="19598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Steps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554839" y="5682830"/>
            <a:ext cx="3839339" cy="713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000" b="1" dirty="0">
                <a:solidFill>
                  <a:srgbClr val="19598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Visualization</a:t>
            </a:r>
            <a:endParaRPr lang="en-US" sz="4299" b="1" dirty="0">
              <a:solidFill>
                <a:srgbClr val="19598D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6377677" y="923192"/>
            <a:ext cx="844062" cy="211015"/>
          </a:xfrm>
          <a:custGeom>
            <a:avLst/>
            <a:gdLst/>
            <a:ahLst/>
            <a:cxnLst/>
            <a:rect l="l" t="t" r="r" b="b"/>
            <a:pathLst>
              <a:path w="844062" h="211015">
                <a:moveTo>
                  <a:pt x="0" y="0"/>
                </a:moveTo>
                <a:lnTo>
                  <a:pt x="844062" y="0"/>
                </a:lnTo>
                <a:lnTo>
                  <a:pt x="844062" y="211016"/>
                </a:lnTo>
                <a:lnTo>
                  <a:pt x="0" y="211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10800000">
            <a:off x="1028700" y="923192"/>
            <a:ext cx="844062" cy="211015"/>
          </a:xfrm>
          <a:custGeom>
            <a:avLst/>
            <a:gdLst/>
            <a:ahLst/>
            <a:cxnLst/>
            <a:rect l="l" t="t" r="r" b="b"/>
            <a:pathLst>
              <a:path w="844062" h="211015">
                <a:moveTo>
                  <a:pt x="0" y="0"/>
                </a:moveTo>
                <a:lnTo>
                  <a:pt x="844062" y="0"/>
                </a:lnTo>
                <a:lnTo>
                  <a:pt x="844062" y="211016"/>
                </a:lnTo>
                <a:lnTo>
                  <a:pt x="0" y="211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 rot="23662">
            <a:off x="13861144" y="1014412"/>
            <a:ext cx="2075766" cy="0"/>
          </a:xfrm>
          <a:prstGeom prst="line">
            <a:avLst/>
          </a:prstGeom>
          <a:ln w="28575" cap="rnd">
            <a:solidFill>
              <a:srgbClr val="FFFFFF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 rot="-10776337">
            <a:off x="2313529" y="1014413"/>
            <a:ext cx="2075766" cy="0"/>
          </a:xfrm>
          <a:prstGeom prst="line">
            <a:avLst/>
          </a:prstGeom>
          <a:ln w="28575" cap="rnd">
            <a:solidFill>
              <a:srgbClr val="FFFFFF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>
            <a:off x="-282420" y="9096375"/>
            <a:ext cx="18852841" cy="0"/>
          </a:xfrm>
          <a:prstGeom prst="line">
            <a:avLst/>
          </a:prstGeom>
          <a:ln w="28575" cap="rnd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85813" y="-158270"/>
            <a:ext cx="19659626" cy="6857990"/>
          </a:xfrm>
          <a:prstGeom prst="rect">
            <a:avLst/>
          </a:prstGeom>
          <a:solidFill>
            <a:srgbClr val="19598D"/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5126491" y="3659367"/>
            <a:ext cx="8035017" cy="1060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Overview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5169" y="5364480"/>
            <a:ext cx="3954563" cy="920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399" b="1" dirty="0">
                <a:solidFill>
                  <a:srgbClr val="19598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486433" y="5067300"/>
            <a:ext cx="3094794" cy="1543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1" dirty="0">
                <a:solidFill>
                  <a:srgbClr val="19598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ERD  Mapping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78198" y="5561481"/>
            <a:ext cx="3094794" cy="752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1">
                <a:solidFill>
                  <a:srgbClr val="19598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Report</a:t>
            </a:r>
          </a:p>
        </p:txBody>
      </p:sp>
      <p:sp>
        <p:nvSpPr>
          <p:cNvPr id="16" name="Freeform 16"/>
          <p:cNvSpPr/>
          <p:nvPr/>
        </p:nvSpPr>
        <p:spPr>
          <a:xfrm>
            <a:off x="16377677" y="923192"/>
            <a:ext cx="844062" cy="211015"/>
          </a:xfrm>
          <a:custGeom>
            <a:avLst/>
            <a:gdLst/>
            <a:ahLst/>
            <a:cxnLst/>
            <a:rect l="l" t="t" r="r" b="b"/>
            <a:pathLst>
              <a:path w="844062" h="211015">
                <a:moveTo>
                  <a:pt x="0" y="0"/>
                </a:moveTo>
                <a:lnTo>
                  <a:pt x="844062" y="0"/>
                </a:lnTo>
                <a:lnTo>
                  <a:pt x="844062" y="211016"/>
                </a:lnTo>
                <a:lnTo>
                  <a:pt x="0" y="211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10800000">
            <a:off x="1028700" y="923192"/>
            <a:ext cx="844062" cy="211015"/>
          </a:xfrm>
          <a:custGeom>
            <a:avLst/>
            <a:gdLst/>
            <a:ahLst/>
            <a:cxnLst/>
            <a:rect l="l" t="t" r="r" b="b"/>
            <a:pathLst>
              <a:path w="844062" h="211015">
                <a:moveTo>
                  <a:pt x="0" y="0"/>
                </a:moveTo>
                <a:lnTo>
                  <a:pt x="844062" y="0"/>
                </a:lnTo>
                <a:lnTo>
                  <a:pt x="844062" y="211016"/>
                </a:lnTo>
                <a:lnTo>
                  <a:pt x="0" y="211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 rot="23662">
            <a:off x="13861144" y="1014412"/>
            <a:ext cx="2075766" cy="0"/>
          </a:xfrm>
          <a:prstGeom prst="line">
            <a:avLst/>
          </a:prstGeom>
          <a:ln w="28575" cap="rnd">
            <a:solidFill>
              <a:srgbClr val="FFFFFF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 rot="-10776337">
            <a:off x="2313529" y="1014413"/>
            <a:ext cx="2075766" cy="0"/>
          </a:xfrm>
          <a:prstGeom prst="line">
            <a:avLst/>
          </a:prstGeom>
          <a:ln w="28575" cap="rnd">
            <a:solidFill>
              <a:srgbClr val="FFFFFF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>
            <a:off x="-282420" y="9096375"/>
            <a:ext cx="18852841" cy="0"/>
          </a:xfrm>
          <a:prstGeom prst="line">
            <a:avLst/>
          </a:prstGeom>
          <a:ln w="28575" cap="rnd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185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17814" y="-315404"/>
            <a:ext cx="3964281" cy="10917809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333539" y="1771108"/>
            <a:ext cx="3964281" cy="11946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sz="7320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Overview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400000">
            <a:off x="2912435" y="3472452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663160" y="3447844"/>
            <a:ext cx="3773019" cy="1000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  <a:cs typeface="Poppins"/>
                <a:sym typeface="Montserrat Bold"/>
              </a:rPr>
              <a:t>What’s our project ?</a:t>
            </a:r>
          </a:p>
          <a:p>
            <a:pPr algn="l">
              <a:lnSpc>
                <a:spcPts val="3995"/>
              </a:lnSpc>
              <a:spcBef>
                <a:spcPct val="0"/>
              </a:spcBef>
            </a:pPr>
            <a:endParaRPr lang="en-US" sz="2853" spc="-57" dirty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663160" y="4718150"/>
            <a:ext cx="4143021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  <a:cs typeface="Poppins"/>
                <a:sym typeface="Montserrat Bold"/>
              </a:rPr>
              <a:t>Stakeholders</a:t>
            </a:r>
            <a:endParaRPr lang="en-US" sz="2853" spc="-57" dirty="0">
              <a:solidFill>
                <a:srgbClr val="051D40"/>
              </a:solidFill>
              <a:latin typeface="Poppins"/>
              <a:cs typeface="Poppins"/>
              <a:sym typeface="Poppins"/>
            </a:endParaRPr>
          </a:p>
        </p:txBody>
      </p:sp>
      <p:sp>
        <p:nvSpPr>
          <p:cNvPr id="16" name="Freeform 16"/>
          <p:cNvSpPr/>
          <p:nvPr/>
        </p:nvSpPr>
        <p:spPr>
          <a:xfrm rot="5400000">
            <a:off x="2912435" y="4723196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3663160" y="5934751"/>
            <a:ext cx="4652520" cy="1000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  <a:cs typeface="Poppins"/>
                <a:sym typeface="Montserrat Bold"/>
              </a:rPr>
              <a:t>What’s the benefit ?</a:t>
            </a:r>
          </a:p>
          <a:p>
            <a:pPr algn="l">
              <a:lnSpc>
                <a:spcPts val="3995"/>
              </a:lnSpc>
              <a:spcBef>
                <a:spcPct val="0"/>
              </a:spcBef>
            </a:pPr>
            <a:endParaRPr lang="en-US" sz="2853" spc="-57" dirty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" name="Freeform 22"/>
          <p:cNvSpPr/>
          <p:nvPr/>
        </p:nvSpPr>
        <p:spPr>
          <a:xfrm rot="5400000">
            <a:off x="2912435" y="5973940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85813" y="-158270"/>
            <a:ext cx="19659626" cy="6857990"/>
          </a:xfrm>
          <a:prstGeom prst="rect">
            <a:avLst/>
          </a:prstGeom>
          <a:solidFill>
            <a:srgbClr val="19598D"/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5126491" y="3659367"/>
            <a:ext cx="8035017" cy="1060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KPIs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5169" y="5364480"/>
            <a:ext cx="3954563" cy="920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399" b="1" dirty="0">
                <a:solidFill>
                  <a:srgbClr val="19598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486433" y="5067300"/>
            <a:ext cx="3094794" cy="1543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1" dirty="0">
                <a:solidFill>
                  <a:srgbClr val="19598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ERD  Mapping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78198" y="5561481"/>
            <a:ext cx="3094794" cy="752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1">
                <a:solidFill>
                  <a:srgbClr val="19598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Report</a:t>
            </a:r>
          </a:p>
        </p:txBody>
      </p:sp>
      <p:sp>
        <p:nvSpPr>
          <p:cNvPr id="16" name="Freeform 16"/>
          <p:cNvSpPr/>
          <p:nvPr/>
        </p:nvSpPr>
        <p:spPr>
          <a:xfrm>
            <a:off x="16377677" y="923192"/>
            <a:ext cx="844062" cy="211015"/>
          </a:xfrm>
          <a:custGeom>
            <a:avLst/>
            <a:gdLst/>
            <a:ahLst/>
            <a:cxnLst/>
            <a:rect l="l" t="t" r="r" b="b"/>
            <a:pathLst>
              <a:path w="844062" h="211015">
                <a:moveTo>
                  <a:pt x="0" y="0"/>
                </a:moveTo>
                <a:lnTo>
                  <a:pt x="844062" y="0"/>
                </a:lnTo>
                <a:lnTo>
                  <a:pt x="844062" y="211016"/>
                </a:lnTo>
                <a:lnTo>
                  <a:pt x="0" y="211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10800000">
            <a:off x="1028700" y="923192"/>
            <a:ext cx="844062" cy="211015"/>
          </a:xfrm>
          <a:custGeom>
            <a:avLst/>
            <a:gdLst/>
            <a:ahLst/>
            <a:cxnLst/>
            <a:rect l="l" t="t" r="r" b="b"/>
            <a:pathLst>
              <a:path w="844062" h="211015">
                <a:moveTo>
                  <a:pt x="0" y="0"/>
                </a:moveTo>
                <a:lnTo>
                  <a:pt x="844062" y="0"/>
                </a:lnTo>
                <a:lnTo>
                  <a:pt x="844062" y="211016"/>
                </a:lnTo>
                <a:lnTo>
                  <a:pt x="0" y="211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 rot="23662">
            <a:off x="13861144" y="1014412"/>
            <a:ext cx="2075766" cy="0"/>
          </a:xfrm>
          <a:prstGeom prst="line">
            <a:avLst/>
          </a:prstGeom>
          <a:ln w="28575" cap="rnd">
            <a:solidFill>
              <a:srgbClr val="FFFFFF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 rot="-10776337">
            <a:off x="2313529" y="1014413"/>
            <a:ext cx="2075766" cy="0"/>
          </a:xfrm>
          <a:prstGeom prst="line">
            <a:avLst/>
          </a:prstGeom>
          <a:ln w="28575" cap="rnd">
            <a:solidFill>
              <a:srgbClr val="FFFFFF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>
            <a:off x="-282420" y="9096375"/>
            <a:ext cx="18852841" cy="0"/>
          </a:xfrm>
          <a:prstGeom prst="line">
            <a:avLst/>
          </a:prstGeom>
          <a:ln w="28575" cap="rnd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059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17814" y="-315404"/>
            <a:ext cx="3964281" cy="10917809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146998" y="1767644"/>
            <a:ext cx="2130619" cy="11946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sz="7320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KPIs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400000">
            <a:off x="2912435" y="3472452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663160" y="3447844"/>
            <a:ext cx="6928640" cy="487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  <a:cs typeface="Poppins"/>
                <a:sym typeface="Montserrat Bold"/>
              </a:rPr>
              <a:t>Total Revenue per Hotel</a:t>
            </a:r>
            <a:endParaRPr lang="en-US" sz="2853" spc="-57" dirty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663160" y="4718150"/>
            <a:ext cx="7919240" cy="487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  <a:cs typeface="Poppins"/>
                <a:sym typeface="Montserrat Bold"/>
              </a:rPr>
              <a:t>Average Room Occupancy Rate</a:t>
            </a:r>
            <a:endParaRPr lang="en-US" sz="2853" spc="-57" dirty="0">
              <a:solidFill>
                <a:srgbClr val="051D40"/>
              </a:solidFill>
              <a:latin typeface="Poppins"/>
              <a:cs typeface="Poppins"/>
              <a:sym typeface="Poppins"/>
            </a:endParaRPr>
          </a:p>
        </p:txBody>
      </p:sp>
      <p:sp>
        <p:nvSpPr>
          <p:cNvPr id="16" name="Freeform 16"/>
          <p:cNvSpPr/>
          <p:nvPr/>
        </p:nvSpPr>
        <p:spPr>
          <a:xfrm rot="5400000">
            <a:off x="2912435" y="4723196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3663160" y="5934751"/>
            <a:ext cx="5023640" cy="487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  <a:cs typeface="Poppins"/>
                <a:sym typeface="Montserrat Bold"/>
              </a:rPr>
              <a:t>Staff Salary Cost per Hotel</a:t>
            </a:r>
            <a:endParaRPr lang="en-US" sz="2853" spc="-57" dirty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" name="Freeform 22"/>
          <p:cNvSpPr/>
          <p:nvPr/>
        </p:nvSpPr>
        <p:spPr>
          <a:xfrm rot="5400000">
            <a:off x="2912435" y="5973940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D0C480C0-6661-1338-AF05-A71C8B5A0BF6}"/>
              </a:ext>
            </a:extLst>
          </p:cNvPr>
          <p:cNvSpPr txBox="1"/>
          <p:nvPr/>
        </p:nvSpPr>
        <p:spPr>
          <a:xfrm>
            <a:off x="3636223" y="7151352"/>
            <a:ext cx="7919240" cy="487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  <a:cs typeface="Poppins"/>
                <a:sym typeface="Montserrat Bold"/>
              </a:rPr>
              <a:t>Average Payment per Guest</a:t>
            </a:r>
            <a:endParaRPr lang="en-US" sz="2853" spc="-57" dirty="0">
              <a:solidFill>
                <a:srgbClr val="051D40"/>
              </a:solidFill>
              <a:latin typeface="Poppins"/>
              <a:cs typeface="Poppins"/>
              <a:sym typeface="Poppin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1A513785-CDBA-B48A-4F28-370FD8782D4D}"/>
              </a:ext>
            </a:extLst>
          </p:cNvPr>
          <p:cNvSpPr/>
          <p:nvPr/>
        </p:nvSpPr>
        <p:spPr>
          <a:xfrm rot="5400000">
            <a:off x="2885498" y="7156398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DEA0135D-806C-9AD7-7C0B-0EFBBD444CA2}"/>
              </a:ext>
            </a:extLst>
          </p:cNvPr>
          <p:cNvSpPr txBox="1"/>
          <p:nvPr/>
        </p:nvSpPr>
        <p:spPr>
          <a:xfrm>
            <a:off x="3636223" y="8367953"/>
            <a:ext cx="5023640" cy="487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  <a:cs typeface="Poppins"/>
                <a:sym typeface="Montserrat Bold"/>
              </a:rPr>
              <a:t>Guest Retention Rate</a:t>
            </a:r>
            <a:endParaRPr lang="en-US" sz="2853" spc="-57" dirty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Freeform 22">
            <a:extLst>
              <a:ext uri="{FF2B5EF4-FFF2-40B4-BE49-F238E27FC236}">
                <a16:creationId xmlns:a16="http://schemas.microsoft.com/office/drawing/2014/main" id="{C4CE30E7-6D11-3B75-5A98-DADAB2C8FB75}"/>
              </a:ext>
            </a:extLst>
          </p:cNvPr>
          <p:cNvSpPr/>
          <p:nvPr/>
        </p:nvSpPr>
        <p:spPr>
          <a:xfrm rot="5400000">
            <a:off x="2885498" y="8407142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08454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85813" y="-158270"/>
            <a:ext cx="19659626" cy="6857990"/>
          </a:xfrm>
          <a:prstGeom prst="rect">
            <a:avLst/>
          </a:prstGeom>
          <a:solidFill>
            <a:srgbClr val="19598D"/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5126491" y="3659367"/>
            <a:ext cx="8035017" cy="1060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Project Steps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5169" y="5364480"/>
            <a:ext cx="3954563" cy="920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399" b="1" dirty="0">
                <a:solidFill>
                  <a:srgbClr val="19598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486433" y="5067300"/>
            <a:ext cx="3094794" cy="1543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1" dirty="0">
                <a:solidFill>
                  <a:srgbClr val="19598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ERD  Mapping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78198" y="5561481"/>
            <a:ext cx="3094794" cy="752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1">
                <a:solidFill>
                  <a:srgbClr val="19598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Report</a:t>
            </a:r>
          </a:p>
        </p:txBody>
      </p:sp>
      <p:sp>
        <p:nvSpPr>
          <p:cNvPr id="16" name="Freeform 16"/>
          <p:cNvSpPr/>
          <p:nvPr/>
        </p:nvSpPr>
        <p:spPr>
          <a:xfrm>
            <a:off x="16377677" y="923192"/>
            <a:ext cx="844062" cy="211015"/>
          </a:xfrm>
          <a:custGeom>
            <a:avLst/>
            <a:gdLst/>
            <a:ahLst/>
            <a:cxnLst/>
            <a:rect l="l" t="t" r="r" b="b"/>
            <a:pathLst>
              <a:path w="844062" h="211015">
                <a:moveTo>
                  <a:pt x="0" y="0"/>
                </a:moveTo>
                <a:lnTo>
                  <a:pt x="844062" y="0"/>
                </a:lnTo>
                <a:lnTo>
                  <a:pt x="844062" y="211016"/>
                </a:lnTo>
                <a:lnTo>
                  <a:pt x="0" y="211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10800000">
            <a:off x="1028700" y="923192"/>
            <a:ext cx="844062" cy="211015"/>
          </a:xfrm>
          <a:custGeom>
            <a:avLst/>
            <a:gdLst/>
            <a:ahLst/>
            <a:cxnLst/>
            <a:rect l="l" t="t" r="r" b="b"/>
            <a:pathLst>
              <a:path w="844062" h="211015">
                <a:moveTo>
                  <a:pt x="0" y="0"/>
                </a:moveTo>
                <a:lnTo>
                  <a:pt x="844062" y="0"/>
                </a:lnTo>
                <a:lnTo>
                  <a:pt x="844062" y="211016"/>
                </a:lnTo>
                <a:lnTo>
                  <a:pt x="0" y="211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 rot="23662">
            <a:off x="13861144" y="1014412"/>
            <a:ext cx="2075766" cy="0"/>
          </a:xfrm>
          <a:prstGeom prst="line">
            <a:avLst/>
          </a:prstGeom>
          <a:ln w="28575" cap="rnd">
            <a:solidFill>
              <a:srgbClr val="FFFFFF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 rot="-10776337">
            <a:off x="2313529" y="1014413"/>
            <a:ext cx="2075766" cy="0"/>
          </a:xfrm>
          <a:prstGeom prst="line">
            <a:avLst/>
          </a:prstGeom>
          <a:ln w="28575" cap="rnd">
            <a:solidFill>
              <a:srgbClr val="FFFFFF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>
            <a:off x="-282420" y="9096375"/>
            <a:ext cx="18852841" cy="0"/>
          </a:xfrm>
          <a:prstGeom prst="line">
            <a:avLst/>
          </a:prstGeom>
          <a:ln w="28575" cap="rnd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824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FD8546-1FA2-EE10-D21E-FD3DC4B0AA44}"/>
              </a:ext>
            </a:extLst>
          </p:cNvPr>
          <p:cNvSpPr txBox="1"/>
          <p:nvPr/>
        </p:nvSpPr>
        <p:spPr>
          <a:xfrm>
            <a:off x="417109" y="383344"/>
            <a:ext cx="6193729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00"/>
              </a:lnSpc>
              <a:spcBef>
                <a:spcPct val="0"/>
              </a:spcBef>
            </a:pPr>
            <a:r>
              <a:rPr lang="en-US" sz="5900" b="1" dirty="0">
                <a:solidFill>
                  <a:srgbClr val="19598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Step One (ERD)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8D8EE46-0EE1-D3DF-75C6-0BA9AF5C0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822" y="2171700"/>
            <a:ext cx="14584356" cy="693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85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1524</TotalTime>
  <Words>135</Words>
  <Application>Microsoft Office PowerPoint</Application>
  <PresentationFormat>Custom</PresentationFormat>
  <Paragraphs>70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Montserrat</vt:lpstr>
      <vt:lpstr>Arial</vt:lpstr>
      <vt:lpstr>Montserrat Ultra-Bold</vt:lpstr>
      <vt:lpstr>Open Sans Extra Bold</vt:lpstr>
      <vt:lpstr>Montserrat Bold</vt:lpstr>
      <vt:lpstr>Calibri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LinkedIn Jobs</dc:title>
  <cp:lastModifiedBy>ahmed195030@feng.bu.edu.eg</cp:lastModifiedBy>
  <cp:revision>17</cp:revision>
  <dcterms:created xsi:type="dcterms:W3CDTF">2006-08-16T00:00:00Z</dcterms:created>
  <dcterms:modified xsi:type="dcterms:W3CDTF">2024-10-23T17:12:47Z</dcterms:modified>
  <dc:identifier>DAGTT0vDFhE</dc:identifier>
</cp:coreProperties>
</file>